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2" r:id="rId4"/>
    <p:sldId id="268" r:id="rId5"/>
    <p:sldId id="283" r:id="rId6"/>
    <p:sldId id="394" r:id="rId7"/>
    <p:sldId id="277" r:id="rId8"/>
    <p:sldId id="281" r:id="rId9"/>
    <p:sldId id="259" r:id="rId10"/>
  </p:sldIdLst>
  <p:sldSz cx="12192000" cy="6858000"/>
  <p:notesSz cx="12192000" cy="6858000"/>
  <p:embeddedFontLst>
    <p:embeddedFont>
      <p:font typeface="Arial Black" panose="020B0A04020102020204" pitchFamily="34" charset="0"/>
      <p:bold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Century Gothic" panose="020B0502020202020204" pitchFamily="34" charset="0"/>
      <p:regular r:id="rId19"/>
      <p:bold r:id="rId20"/>
      <p:italic r:id="rId21"/>
      <p:boldItalic r:id="rId22"/>
    </p:embeddedFont>
  </p:embeddedFontLst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02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52A4"/>
    <a:srgbClr val="0007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852" y="84"/>
      </p:cViewPr>
      <p:guideLst>
        <p:guide pos="302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28D1C-40F0-4D2C-B985-22882CFAD73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5A32C-D488-4EB2-9F6E-0D82DFBBB7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419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5086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2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1E66BCD-AABB-4667-A595-FD13B4AFD4BC}" type="datetimeFigureOut">
              <a:rPr lang="ru-RU"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AF5FFCB-4773-4231-A480-E640FB02FD00}" type="slidenum">
              <a:rPr lang="ru-RU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Пользовательский маке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1E66BCD-AABB-4667-A595-FD13B4AFD4BC}" type="datetimeFigureOut">
              <a:rPr lang="ru-RU"/>
              <a:t>14.11.2024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AF5FFCB-4773-4231-A480-E640FB02FD00}" type="slidenum">
              <a:rPr lang="ru-RU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Номер слайда"/>
          <p:cNvSpPr txBox="1"/>
          <p:nvPr userDrawn="1"/>
        </p:nvSpPr>
        <p:spPr bwMode="auto">
          <a:xfrm>
            <a:off x="11573623" y="6237312"/>
            <a:ext cx="715065" cy="646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825500">
              <a:defRPr sz="3500" b="1" cap="all" spc="-70">
                <a:solidFill>
                  <a:srgbClr val="D5DEF0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defTabSz="91440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fld id="{86CB4B4D-7CA3-9044-876B-883B54F8677D}" type="slidenum">
              <a:rPr lang="ru-RU" sz="1600" b="0">
                <a:solidFill>
                  <a:schemeClr val="bg1"/>
                </a:solidFill>
                <a:latin typeface="Arial"/>
                <a:ea typeface="+mn-ea"/>
                <a:cs typeface="Arial"/>
              </a:rPr>
              <a:t>‹#›</a:t>
            </a:fld>
            <a:endParaRPr lang="ru-RU" sz="1600" b="0">
              <a:solidFill>
                <a:schemeClr val="bg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Пользовательский маке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1E66BCD-AABB-4667-A595-FD13B4AFD4BC}" type="datetimeFigureOut">
              <a:rPr lang="ru-RU"/>
              <a:t>14.11.2024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AF5FFCB-4773-4231-A480-E640FB02FD00}" type="slidenum">
              <a:rPr lang="ru-RU"/>
              <a:t>‹#›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Номер слайда"/>
          <p:cNvSpPr txBox="1"/>
          <p:nvPr userDrawn="1"/>
        </p:nvSpPr>
        <p:spPr bwMode="auto">
          <a:xfrm>
            <a:off x="11573623" y="6237312"/>
            <a:ext cx="715065" cy="646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825500">
              <a:defRPr sz="3500" b="1" cap="all" spc="-70">
                <a:solidFill>
                  <a:srgbClr val="D5DEF0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defTabSz="91440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fld id="{86CB4B4D-7CA3-9044-876B-883B54F8677D}" type="slidenum">
              <a:rPr lang="ru-RU" sz="1600" b="0">
                <a:solidFill>
                  <a:schemeClr val="bg1"/>
                </a:solidFill>
                <a:latin typeface="Arial"/>
                <a:ea typeface="+mn-ea"/>
                <a:cs typeface="Arial"/>
              </a:rPr>
              <a:t>‹#›</a:t>
            </a:fld>
            <a:endParaRPr lang="ru-RU" sz="1600" b="0">
              <a:solidFill>
                <a:schemeClr val="bg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 bwMode="auto">
          <a:xfrm>
            <a:off x="404936" y="116632"/>
            <a:ext cx="10515600" cy="1325563"/>
          </a:xfrm>
        </p:spPr>
        <p:txBody>
          <a:bodyPr>
            <a:normAutofit/>
          </a:bodyPr>
          <a:lstStyle>
            <a:lvl1pPr>
              <a:defRPr lang="ru-RU" sz="4000" cap="all">
                <a:solidFill>
                  <a:srgbClr val="06519F"/>
                </a:solidFill>
                <a:latin typeface="Arial Black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Пользовательский маке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B89D4-21AE-41A9-9438-E68F3AB3D75A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99148-E11E-47AC-97C5-26ACAD996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93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B89D4-21AE-41A9-9438-E68F3AB3D75A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99148-E11E-47AC-97C5-26ACAD996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614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1_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0" tIns="0" rIns="0" bIns="0"/>
          <a:lstStyle>
            <a:lvl1pPr>
              <a:defRPr sz="2133" b="1" i="0">
                <a:solidFill>
                  <a:srgbClr val="666666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3223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 bwMode="auto">
          <a:xfrm>
            <a:off x="238760" y="2755565"/>
            <a:ext cx="11714481" cy="46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/>
            <a:lvl1pPr lvl="0">
              <a:defRPr sz="3333" b="1" i="0">
                <a:solidFill>
                  <a:srgbClr val="666666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ubTitle" idx="3"/>
          </p:nvPr>
        </p:nvSpPr>
        <p:spPr bwMode="auto">
          <a:xfrm>
            <a:off x="1828800" y="3840481"/>
            <a:ext cx="85344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/>
            <a:lvl1pPr lvl="0"/>
          </a:lstStyle>
          <a:p>
            <a:pPr>
              <a:defRPr/>
            </a:pPr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ftr" idx="11"/>
          </p:nvPr>
        </p:nvSpPr>
        <p:spPr bwMode="auto">
          <a:prstGeom prst="rect">
            <a:avLst/>
          </a:prstGeom>
        </p:spPr>
        <p:txBody>
          <a:bodyPr lIns="0" tIns="0" rIns="0" bIns="0"/>
          <a:lstStyle>
            <a:defPPr/>
            <a:lvl1pPr lvl="0"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 bwMode="auto">
          <a:prstGeom prst="rect">
            <a:avLst/>
          </a:prstGeom>
        </p:spPr>
        <p:txBody>
          <a:bodyPr lIns="0" tIns="0" rIns="0" bIns="0"/>
          <a:lstStyle>
            <a:defPPr/>
            <a:lvl1pPr lvl="0"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t>9/17/2023</a:t>
            </a:r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 bwMode="auto">
          <a:prstGeom prst="rect">
            <a:avLst/>
          </a:prstGeom>
        </p:spPr>
        <p:txBody>
          <a:bodyPr lIns="0" tIns="0" rIns="0" bIns="0"/>
          <a:lstStyle>
            <a:defPPr/>
            <a:lvl1pPr lvl="0"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883295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E66BCD-AABB-4667-A595-FD13B4AFD4BC}" type="datetimeFigureOut">
              <a:rPr lang="ru-RU"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AF5FFCB-4773-4231-A480-E640FB02FD00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/>
          <p:nvPr/>
        </p:nvSpPr>
        <p:spPr bwMode="auto">
          <a:xfrm>
            <a:off x="5058010" y="3861048"/>
            <a:ext cx="7133990" cy="111463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4000" cap="all" dirty="0">
                <a:solidFill>
                  <a:schemeClr val="bg1"/>
                </a:solidFill>
                <a:latin typeface="Arial Black"/>
              </a:rPr>
              <a:t>Проблематика производства трудновоспламеняемых тканей в РФ</a:t>
            </a:r>
          </a:p>
          <a:p>
            <a:pPr algn="l">
              <a:defRPr/>
            </a:pPr>
            <a:endParaRPr lang="ru-RU" sz="4000" cap="all" dirty="0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5058008" y="5301208"/>
            <a:ext cx="5430479" cy="1008112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ru-RU" sz="1800" dirty="0">
                <a:solidFill>
                  <a:schemeClr val="bg1"/>
                </a:solidFill>
                <a:latin typeface="Arial"/>
                <a:cs typeface="Arial"/>
              </a:rPr>
              <a:t>Гильманова Елена Альфисовна</a:t>
            </a:r>
          </a:p>
          <a:p>
            <a:pPr algn="l">
              <a:defRPr/>
            </a:pPr>
            <a:r>
              <a:rPr lang="ru-RU" sz="1800" dirty="0">
                <a:solidFill>
                  <a:schemeClr val="bg1"/>
                </a:solidFill>
                <a:latin typeface="Arial"/>
                <a:cs typeface="Arial"/>
              </a:rPr>
              <a:t>Основатель и владелец брендов 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Treartex </a:t>
            </a:r>
            <a:r>
              <a:rPr lang="ru-RU" sz="1800" dirty="0">
                <a:solidFill>
                  <a:schemeClr val="bg1"/>
                </a:solidFill>
                <a:latin typeface="Arial"/>
                <a:cs typeface="Arial"/>
              </a:rPr>
              <a:t>и Русинтекс</a:t>
            </a:r>
          </a:p>
        </p:txBody>
      </p:sp>
      <p:grpSp>
        <p:nvGrpSpPr>
          <p:cNvPr id="11" name="Группа 10"/>
          <p:cNvGrpSpPr/>
          <p:nvPr/>
        </p:nvGrpSpPr>
        <p:grpSpPr bwMode="auto">
          <a:xfrm>
            <a:off x="196303" y="269056"/>
            <a:ext cx="9812898" cy="585612"/>
            <a:chOff x="0" y="0"/>
            <a:chExt cx="9812898" cy="585612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/>
            <a:srcRect r="75728"/>
            <a:stretch/>
          </p:blipFill>
          <p:spPr bwMode="auto">
            <a:xfrm>
              <a:off x="0" y="42128"/>
              <a:ext cx="2208622" cy="506656"/>
            </a:xfrm>
            <a:prstGeom prst="rect">
              <a:avLst/>
            </a:prstGeom>
          </p:spPr>
        </p:pic>
        <p:cxnSp>
          <p:nvCxnSpPr>
            <p:cNvPr id="7" name="Прямая соединительная линия 6"/>
            <p:cNvCxnSpPr>
              <a:cxnSpLocks/>
            </p:cNvCxnSpPr>
            <p:nvPr/>
          </p:nvCxnSpPr>
          <p:spPr bwMode="auto">
            <a:xfrm>
              <a:off x="9812898" y="0"/>
              <a:ext cx="0" cy="585612"/>
            </a:xfrm>
            <a:prstGeom prst="line">
              <a:avLst/>
            </a:prstGeom>
            <a:ln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>
              <a:cxnSpLocks/>
            </p:cNvCxnSpPr>
            <p:nvPr/>
          </p:nvCxnSpPr>
          <p:spPr bwMode="auto">
            <a:xfrm>
              <a:off x="7436634" y="0"/>
              <a:ext cx="0" cy="585612"/>
            </a:xfrm>
            <a:prstGeom prst="line">
              <a:avLst/>
            </a:prstGeom>
            <a:ln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>
              <a:cxnSpLocks/>
            </p:cNvCxnSpPr>
            <p:nvPr/>
          </p:nvCxnSpPr>
          <p:spPr bwMode="auto">
            <a:xfrm>
              <a:off x="4820343" y="0"/>
              <a:ext cx="0" cy="585612"/>
            </a:xfrm>
            <a:prstGeom prst="line">
              <a:avLst/>
            </a:prstGeom>
            <a:ln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>
              <a:cxnSpLocks/>
            </p:cNvCxnSpPr>
            <p:nvPr/>
          </p:nvCxnSpPr>
          <p:spPr bwMode="auto">
            <a:xfrm>
              <a:off x="2250797" y="0"/>
              <a:ext cx="0" cy="585612"/>
            </a:xfrm>
            <a:prstGeom prst="line">
              <a:avLst/>
            </a:prstGeom>
            <a:ln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8699454" name="Рисунок 14"/>
          <p:cNvPicPr>
            <a:picLocks noChangeAspect="1"/>
          </p:cNvPicPr>
          <p:nvPr/>
        </p:nvPicPr>
        <p:blipFill>
          <a:blip r:embed="rId3"/>
          <a:srcRect l="81424"/>
          <a:stretch/>
        </p:blipFill>
        <p:spPr bwMode="auto">
          <a:xfrm>
            <a:off x="10277078" y="320456"/>
            <a:ext cx="1610710" cy="482812"/>
          </a:xfrm>
          <a:prstGeom prst="rect">
            <a:avLst/>
          </a:prstGeom>
        </p:spPr>
      </p:pic>
      <p:pic>
        <p:nvPicPr>
          <p:cNvPr id="329347976" name="Рисунок 2"/>
          <p:cNvPicPr>
            <a:picLocks noChangeAspect="1"/>
          </p:cNvPicPr>
          <p:nvPr/>
        </p:nvPicPr>
        <p:blipFill>
          <a:blip r:embed="rId3"/>
          <a:srcRect l="50787" r="24771"/>
          <a:stretch/>
        </p:blipFill>
        <p:spPr bwMode="auto">
          <a:xfrm>
            <a:off x="7583606" y="311185"/>
            <a:ext cx="2223939" cy="506655"/>
          </a:xfrm>
          <a:prstGeom prst="rect">
            <a:avLst/>
          </a:prstGeom>
        </p:spPr>
      </p:pic>
      <p:pic>
        <p:nvPicPr>
          <p:cNvPr id="763361810" name="Рисунок 1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608921" y="372621"/>
            <a:ext cx="1346405" cy="378481"/>
          </a:xfrm>
          <a:prstGeom prst="rect">
            <a:avLst/>
          </a:prstGeom>
        </p:spPr>
      </p:pic>
      <p:pic>
        <p:nvPicPr>
          <p:cNvPr id="1302666414" name="Рисунок 130266641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956873" y="250425"/>
            <a:ext cx="1562645" cy="55284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/>
          <p:nvPr/>
        </p:nvSpPr>
        <p:spPr bwMode="auto">
          <a:xfrm>
            <a:off x="335360" y="2132856"/>
            <a:ext cx="7776864" cy="88163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5000" cap="all" dirty="0">
              <a:solidFill>
                <a:srgbClr val="06519F"/>
              </a:solidFill>
              <a:latin typeface="Arial Black"/>
            </a:endParaRPr>
          </a:p>
        </p:txBody>
      </p:sp>
      <p:pic>
        <p:nvPicPr>
          <p:cNvPr id="11" name="Google Shape;112;p18">
            <a:extLst>
              <a:ext uri="{FF2B5EF4-FFF2-40B4-BE49-F238E27FC236}">
                <a16:creationId xmlns:a16="http://schemas.microsoft.com/office/drawing/2014/main" id="{C871AFE9-AD0F-4D75-91F7-3B14DF36803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9273" r="78397" b="44968"/>
          <a:stretch/>
        </p:blipFill>
        <p:spPr>
          <a:xfrm>
            <a:off x="272966" y="292074"/>
            <a:ext cx="854482" cy="7606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DBC080-A5CC-48E6-BB53-1A397A431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7568" y="116633"/>
            <a:ext cx="8712968" cy="1080120"/>
          </a:xfrm>
        </p:spPr>
        <p:txBody>
          <a:bodyPr>
            <a:noAutofit/>
          </a:bodyPr>
          <a:lstStyle/>
          <a:p>
            <a:r>
              <a:rPr lang="ru" sz="2800" b="1" dirty="0">
                <a:solidFill>
                  <a:srgbClr val="666666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Особенности тканей из модифицированного </a:t>
            </a:r>
            <a:br>
              <a:rPr lang="ru" sz="2800" b="1" dirty="0">
                <a:solidFill>
                  <a:srgbClr val="666666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</a:br>
            <a:r>
              <a:rPr lang="ru" sz="2800" b="1" dirty="0">
                <a:solidFill>
                  <a:srgbClr val="666666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полиэфирного волокна</a:t>
            </a:r>
            <a:endParaRPr lang="ru-RU" sz="28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78B90C1-6467-41C6-AF77-E388CF8750F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6" t="27370" r="50037" b="15888"/>
          <a:stretch/>
        </p:blipFill>
        <p:spPr>
          <a:xfrm>
            <a:off x="767408" y="1844824"/>
            <a:ext cx="4536504" cy="3056819"/>
          </a:xfrm>
          <a:prstGeom prst="rect">
            <a:avLst/>
          </a:prstGeom>
        </p:spPr>
      </p:pic>
      <p:pic>
        <p:nvPicPr>
          <p:cNvPr id="13" name="object 9">
            <a:extLst>
              <a:ext uri="{FF2B5EF4-FFF2-40B4-BE49-F238E27FC236}">
                <a16:creationId xmlns:a16="http://schemas.microsoft.com/office/drawing/2014/main" id="{2D195AF3-92F0-4B23-ABFD-9C4D4859BBDB}"/>
              </a:ext>
            </a:extLst>
          </p:cNvPr>
          <p:cNvPicPr/>
          <p:nvPr/>
        </p:nvPicPr>
        <p:blipFill>
          <a:blip r:embed="rId4"/>
          <a:stretch/>
        </p:blipFill>
        <p:spPr bwMode="auto">
          <a:xfrm>
            <a:off x="6308791" y="2268997"/>
            <a:ext cx="392200" cy="352606"/>
          </a:xfrm>
          <a:prstGeom prst="rect">
            <a:avLst/>
          </a:prstGeom>
        </p:spPr>
      </p:pic>
      <p:pic>
        <p:nvPicPr>
          <p:cNvPr id="14" name="object 9">
            <a:extLst>
              <a:ext uri="{FF2B5EF4-FFF2-40B4-BE49-F238E27FC236}">
                <a16:creationId xmlns:a16="http://schemas.microsoft.com/office/drawing/2014/main" id="{7EE24E9C-8324-434B-9A52-A6E635B52A64}"/>
              </a:ext>
            </a:extLst>
          </p:cNvPr>
          <p:cNvPicPr/>
          <p:nvPr/>
        </p:nvPicPr>
        <p:blipFill>
          <a:blip r:embed="rId4"/>
          <a:stretch/>
        </p:blipFill>
        <p:spPr bwMode="auto">
          <a:xfrm>
            <a:off x="6315868" y="2828859"/>
            <a:ext cx="392200" cy="352606"/>
          </a:xfrm>
          <a:prstGeom prst="rect">
            <a:avLst/>
          </a:prstGeom>
        </p:spPr>
      </p:pic>
      <p:pic>
        <p:nvPicPr>
          <p:cNvPr id="15" name="object 9">
            <a:extLst>
              <a:ext uri="{FF2B5EF4-FFF2-40B4-BE49-F238E27FC236}">
                <a16:creationId xmlns:a16="http://schemas.microsoft.com/office/drawing/2014/main" id="{3E13E724-7414-4D14-BBE0-93558F10EBC4}"/>
              </a:ext>
            </a:extLst>
          </p:cNvPr>
          <p:cNvPicPr/>
          <p:nvPr/>
        </p:nvPicPr>
        <p:blipFill>
          <a:blip r:embed="rId4"/>
          <a:stretch/>
        </p:blipFill>
        <p:spPr bwMode="auto">
          <a:xfrm>
            <a:off x="6332063" y="3429000"/>
            <a:ext cx="392200" cy="352606"/>
          </a:xfrm>
          <a:prstGeom prst="rect">
            <a:avLst/>
          </a:prstGeom>
        </p:spPr>
      </p:pic>
      <p:pic>
        <p:nvPicPr>
          <p:cNvPr id="16" name="object 9">
            <a:extLst>
              <a:ext uri="{FF2B5EF4-FFF2-40B4-BE49-F238E27FC236}">
                <a16:creationId xmlns:a16="http://schemas.microsoft.com/office/drawing/2014/main" id="{BE3336DF-1A04-43B2-95B3-8D921A7B9417}"/>
              </a:ext>
            </a:extLst>
          </p:cNvPr>
          <p:cNvPicPr/>
          <p:nvPr/>
        </p:nvPicPr>
        <p:blipFill>
          <a:blip r:embed="rId4"/>
          <a:stretch/>
        </p:blipFill>
        <p:spPr bwMode="auto">
          <a:xfrm>
            <a:off x="6332063" y="4026640"/>
            <a:ext cx="392200" cy="35260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FC36B79-FC45-4E59-85FF-57986FB06BCF}"/>
              </a:ext>
            </a:extLst>
          </p:cNvPr>
          <p:cNvSpPr txBox="1"/>
          <p:nvPr/>
        </p:nvSpPr>
        <p:spPr>
          <a:xfrm>
            <a:off x="6850017" y="2246688"/>
            <a:ext cx="3687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Century Gothic" panose="020B0502020202020204" pitchFamily="34" charset="0"/>
              </a:rPr>
              <a:t>Не поддерживают горение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C1B235-0C95-497E-A4C4-F0DE7ED7DE8F}"/>
              </a:ext>
            </a:extLst>
          </p:cNvPr>
          <p:cNvSpPr txBox="1"/>
          <p:nvPr/>
        </p:nvSpPr>
        <p:spPr>
          <a:xfrm>
            <a:off x="6859236" y="2786195"/>
            <a:ext cx="4254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Century Gothic" panose="020B0502020202020204" pitchFamily="34" charset="0"/>
              </a:rPr>
              <a:t>Не выделяют продуктов горения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8E6F62-1DD8-4F42-B1F3-005F423DC8CC}"/>
              </a:ext>
            </a:extLst>
          </p:cNvPr>
          <p:cNvSpPr txBox="1"/>
          <p:nvPr/>
        </p:nvSpPr>
        <p:spPr>
          <a:xfrm>
            <a:off x="6850017" y="3424490"/>
            <a:ext cx="34964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Century Gothic" panose="020B0502020202020204" pitchFamily="34" charset="0"/>
              </a:rPr>
              <a:t>Экологически безопасны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8581D6F-ECC2-4C50-BE2B-4A3439A0B3DE}"/>
              </a:ext>
            </a:extLst>
          </p:cNvPr>
          <p:cNvSpPr txBox="1"/>
          <p:nvPr/>
        </p:nvSpPr>
        <p:spPr>
          <a:xfrm>
            <a:off x="6869024" y="3950590"/>
            <a:ext cx="49554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entury Gothic" panose="020B0502020202020204" pitchFamily="34" charset="0"/>
              </a:rPr>
              <a:t>Не теряют противопожарные свойства на протяжении всего срока эксплуатации!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B110F6-AFC5-4843-A8D5-FEB18DD5B5DA}"/>
              </a:ext>
            </a:extLst>
          </p:cNvPr>
          <p:cNvSpPr txBox="1"/>
          <p:nvPr/>
        </p:nvSpPr>
        <p:spPr>
          <a:xfrm>
            <a:off x="6869024" y="5002402"/>
            <a:ext cx="4955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entury Gothic" panose="020B0502020202020204" pitchFamily="34" charset="0"/>
              </a:rPr>
              <a:t>Показатели ФЗ 123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2" name="Группа 21"/>
          <p:cNvGrpSpPr/>
          <p:nvPr/>
        </p:nvGrpSpPr>
        <p:grpSpPr bwMode="auto">
          <a:xfrm>
            <a:off x="-20005" y="-479"/>
            <a:ext cx="12271047" cy="6876905"/>
            <a:chOff x="-15004" y="-360"/>
            <a:chExt cx="9203285" cy="5157679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"/>
            <a:srcRect l="13715"/>
            <a:stretch/>
          </p:blipFill>
          <p:spPr bwMode="auto">
            <a:xfrm>
              <a:off x="0" y="2506"/>
              <a:ext cx="3000338" cy="2508758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/>
            <a:srcRect l="22229"/>
            <a:stretch/>
          </p:blipFill>
          <p:spPr bwMode="auto">
            <a:xfrm>
              <a:off x="3002332" y="-360"/>
              <a:ext cx="2931403" cy="2495910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/>
            <a:srcRect l="19342" r="6728"/>
            <a:stretch/>
          </p:blipFill>
          <p:spPr bwMode="auto">
            <a:xfrm>
              <a:off x="3000338" y="2495549"/>
              <a:ext cx="2933398" cy="2661769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5"/>
            <a:srcRect l="10045" r="8902"/>
            <a:stretch/>
          </p:blipFill>
          <p:spPr bwMode="auto">
            <a:xfrm>
              <a:off x="5935729" y="2564"/>
              <a:ext cx="3216141" cy="2508758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5928419" y="2490876"/>
              <a:ext cx="3259862" cy="2650060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7"/>
            <a:srcRect l="3829" r="6173"/>
            <a:stretch/>
          </p:blipFill>
          <p:spPr bwMode="auto">
            <a:xfrm>
              <a:off x="-15004" y="2503527"/>
              <a:ext cx="3015342" cy="2653792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8"/>
          <a:stretch/>
        </p:blipFill>
        <p:spPr bwMode="auto">
          <a:xfrm>
            <a:off x="128167" y="142834"/>
            <a:ext cx="535000" cy="531633"/>
          </a:xfrm>
          <a:prstGeom prst="rect">
            <a:avLst/>
          </a:prstGeom>
        </p:spPr>
      </p:pic>
      <p:sp>
        <p:nvSpPr>
          <p:cNvPr id="2" name="Блок-схема: ручной ввод 1"/>
          <p:cNvSpPr/>
          <p:nvPr/>
        </p:nvSpPr>
        <p:spPr>
          <a:xfrm>
            <a:off x="0" y="2526737"/>
            <a:ext cx="12222499" cy="1661652"/>
          </a:xfrm>
          <a:prstGeom prst="flowChartManualInpu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ОБЛАСТИ ПРИМЕНЕНИЯ</a:t>
            </a:r>
          </a:p>
        </p:txBody>
      </p:sp>
    </p:spTree>
    <p:extLst>
      <p:ext uri="{BB962C8B-B14F-4D97-AF65-F5344CB8AC3E}">
        <p14:creationId xmlns:p14="http://schemas.microsoft.com/office/powerpoint/2010/main" val="307569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8FF897-79A0-4BA1-8170-9D76DDF77E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7372" r="5085"/>
          <a:stretch/>
        </p:blipFill>
        <p:spPr>
          <a:xfrm>
            <a:off x="1845759" y="1161583"/>
            <a:ext cx="8642773" cy="55532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410922" y="3948931"/>
            <a:ext cx="4426859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dirty="0"/>
              <a:t>Ткань </a:t>
            </a:r>
            <a:r>
              <a:rPr lang="ru-RU" sz="4000" dirty="0" err="1"/>
              <a:t>Русинтекс</a:t>
            </a:r>
            <a:endParaRPr lang="ru-RU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5907263" y="1443114"/>
            <a:ext cx="181812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entury Gothic" panose="020B0502020202020204" pitchFamily="34" charset="0"/>
              </a:rPr>
              <a:t>III. </a:t>
            </a:r>
            <a:r>
              <a:rPr lang="ru-RU" sz="1200" b="1" dirty="0" err="1">
                <a:latin typeface="Century Gothic" panose="020B0502020202020204" pitchFamily="34" charset="0"/>
              </a:rPr>
              <a:t>Текстурирование</a:t>
            </a:r>
            <a:r>
              <a:rPr lang="ru-RU" sz="1200" b="1" dirty="0">
                <a:latin typeface="Century Gothic" panose="020B0502020202020204" pitchFamily="34" charset="0"/>
              </a:rPr>
              <a:t> </a:t>
            </a:r>
          </a:p>
          <a:p>
            <a:r>
              <a:rPr lang="ru-RU" sz="1200" b="1" dirty="0">
                <a:latin typeface="Century Gothic" panose="020B0502020202020204" pitchFamily="34" charset="0"/>
              </a:rPr>
              <a:t>и крашение нитей</a:t>
            </a:r>
          </a:p>
          <a:p>
            <a:r>
              <a:rPr lang="ru-RU" sz="1200" b="1" dirty="0">
                <a:latin typeface="Century Gothic" panose="020B0502020202020204" pitchFamily="34" charset="0"/>
              </a:rPr>
              <a:t>(Россия)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82471" y="1637406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Century Gothic" panose="020B0502020202020204" pitchFamily="34" charset="0"/>
              </a:rPr>
              <a:t>(Россия)</a:t>
            </a:r>
          </a:p>
        </p:txBody>
      </p:sp>
      <p:sp>
        <p:nvSpPr>
          <p:cNvPr id="9" name="Google Shape;200;p27"/>
          <p:cNvSpPr txBox="1">
            <a:spLocks/>
          </p:cNvSpPr>
          <p:nvPr/>
        </p:nvSpPr>
        <p:spPr>
          <a:xfrm>
            <a:off x="1112169" y="45894"/>
            <a:ext cx="10109952" cy="434506"/>
          </a:xfrm>
          <a:prstGeom prst="rect">
            <a:avLst/>
          </a:prstGeom>
          <a:noFill/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666666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Производство трудновоспламеняемых  тканей </a:t>
            </a:r>
            <a:r>
              <a:rPr lang="ru-RU" sz="2800" b="1" dirty="0" err="1">
                <a:solidFill>
                  <a:srgbClr val="666666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РусИнтекс</a:t>
            </a:r>
            <a:r>
              <a:rPr lang="ru-RU" sz="2800" b="1" dirty="0">
                <a:solidFill>
                  <a:srgbClr val="666666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в рамках </a:t>
            </a:r>
            <a:r>
              <a:rPr lang="ru-RU" sz="2800" b="1" dirty="0" err="1">
                <a:solidFill>
                  <a:srgbClr val="666666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импортозамещения</a:t>
            </a:r>
            <a:endParaRPr lang="ru-RU" sz="2800" b="1" dirty="0">
              <a:solidFill>
                <a:srgbClr val="345D66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  <a:p>
            <a:endParaRPr lang="ru-RU" sz="4000" b="1" dirty="0">
              <a:solidFill>
                <a:srgbClr val="6666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13075" y="1516198"/>
            <a:ext cx="211307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entury Gothic" panose="020B0502020202020204" pitchFamily="34" charset="0"/>
              </a:rPr>
              <a:t>IV. </a:t>
            </a:r>
            <a:r>
              <a:rPr lang="ru-RU" sz="1200" b="1" dirty="0">
                <a:latin typeface="Century Gothic" panose="020B0502020202020204" pitchFamily="34" charset="0"/>
              </a:rPr>
              <a:t>Химическое волокно </a:t>
            </a:r>
          </a:p>
          <a:p>
            <a:r>
              <a:rPr lang="ru-RU" sz="1200" b="1" dirty="0">
                <a:latin typeface="Century Gothic" panose="020B0502020202020204" pitchFamily="34" charset="0"/>
              </a:rPr>
              <a:t>(Китай)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73130" y="1496803"/>
            <a:ext cx="114807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entury Gothic" panose="020B0502020202020204" pitchFamily="34" charset="0"/>
              </a:rPr>
              <a:t>II. </a:t>
            </a:r>
            <a:r>
              <a:rPr lang="ru-RU" sz="1200" b="1" dirty="0">
                <a:latin typeface="Century Gothic" panose="020B0502020202020204" pitchFamily="34" charset="0"/>
              </a:rPr>
              <a:t>Ткачество</a:t>
            </a:r>
          </a:p>
          <a:p>
            <a:r>
              <a:rPr lang="ru-RU" sz="1200" b="1" dirty="0">
                <a:latin typeface="Century Gothic" panose="020B0502020202020204" pitchFamily="34" charset="0"/>
              </a:rPr>
              <a:t>(Россия)</a:t>
            </a:r>
          </a:p>
        </p:txBody>
      </p:sp>
      <p:pic>
        <p:nvPicPr>
          <p:cNvPr id="12" name="Google Shape;112;p18"/>
          <p:cNvPicPr preferRelativeResize="0"/>
          <p:nvPr/>
        </p:nvPicPr>
        <p:blipFill rotWithShape="1">
          <a:blip r:embed="rId5">
            <a:alphaModFix/>
          </a:blip>
          <a:srcRect t="19273" r="78397" b="44968"/>
          <a:stretch/>
        </p:blipFill>
        <p:spPr>
          <a:xfrm>
            <a:off x="272966" y="292074"/>
            <a:ext cx="535001" cy="5316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9202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 bwMode="auto">
          <a:xfrm>
            <a:off x="1088547" y="411287"/>
            <a:ext cx="10554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Проблематика</a:t>
            </a:r>
            <a:r>
              <a:rPr lang="ru-RU" sz="2800" b="1" dirty="0">
                <a:latin typeface="Century Gothic" panose="020B0502020202020204" pitchFamily="34" charset="0"/>
              </a:rPr>
              <a:t> </a:t>
            </a:r>
            <a:endParaRPr lang="ru-RU" sz="2800" dirty="0"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7E4C63-528D-44BE-A0A9-CA51989972BC}"/>
              </a:ext>
            </a:extLst>
          </p:cNvPr>
          <p:cNvSpPr txBox="1"/>
          <p:nvPr/>
        </p:nvSpPr>
        <p:spPr bwMode="auto">
          <a:xfrm>
            <a:off x="2113799" y="1852171"/>
            <a:ext cx="278934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>
                <a:latin typeface="Century Gothic" panose="020B0502020202020204" pitchFamily="34" charset="0"/>
              </a:rPr>
              <a:t>Долгий процесс отработки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E728AF-4CD5-4465-B13C-095317A6947E}"/>
              </a:ext>
            </a:extLst>
          </p:cNvPr>
          <p:cNvSpPr txBox="1"/>
          <p:nvPr/>
        </p:nvSpPr>
        <p:spPr bwMode="auto">
          <a:xfrm>
            <a:off x="5519936" y="1412030"/>
            <a:ext cx="2789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Century Gothic" panose="020B0502020202020204" pitchFamily="34" charset="0"/>
              </a:rPr>
              <a:t>Отсутствие </a:t>
            </a:r>
          </a:p>
          <a:p>
            <a:pPr algn="ctr"/>
            <a:r>
              <a:rPr lang="ru-RU" sz="1600" dirty="0">
                <a:latin typeface="Century Gothic" panose="020B0502020202020204" pitchFamily="34" charset="0"/>
              </a:rPr>
              <a:t>сырья в РФ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F476E1-B36F-4287-9733-AD63FC4DB493}"/>
              </a:ext>
            </a:extLst>
          </p:cNvPr>
          <p:cNvSpPr txBox="1"/>
          <p:nvPr/>
        </p:nvSpPr>
        <p:spPr bwMode="auto">
          <a:xfrm>
            <a:off x="5519936" y="2165009"/>
            <a:ext cx="2789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Century Gothic" panose="020B0502020202020204" pitchFamily="34" charset="0"/>
              </a:rPr>
              <a:t>Нет </a:t>
            </a:r>
          </a:p>
          <a:p>
            <a:pPr algn="ctr"/>
            <a:r>
              <a:rPr lang="ru-RU" sz="1600" dirty="0">
                <a:latin typeface="Century Gothic" panose="020B0502020202020204" pitchFamily="34" charset="0"/>
              </a:rPr>
              <a:t>технологий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CD77E6-5E10-4C1B-A3DF-EC98D6116FE8}"/>
              </a:ext>
            </a:extLst>
          </p:cNvPr>
          <p:cNvSpPr txBox="1"/>
          <p:nvPr/>
        </p:nvSpPr>
        <p:spPr bwMode="auto">
          <a:xfrm>
            <a:off x="5532929" y="2872985"/>
            <a:ext cx="2789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Century Gothic" panose="020B0502020202020204" pitchFamily="34" charset="0"/>
              </a:rPr>
              <a:t>Нет оборудования </a:t>
            </a:r>
          </a:p>
          <a:p>
            <a:pPr algn="ctr"/>
            <a:r>
              <a:rPr lang="ru-RU" sz="1600" dirty="0">
                <a:latin typeface="Century Gothic" panose="020B0502020202020204" pitchFamily="34" charset="0"/>
              </a:rPr>
              <a:t>для пилотных </a:t>
            </a:r>
          </a:p>
          <a:p>
            <a:pPr algn="ctr"/>
            <a:r>
              <a:rPr lang="ru-RU" sz="1600" dirty="0">
                <a:latin typeface="Century Gothic" panose="020B0502020202020204" pitchFamily="34" charset="0"/>
              </a:rPr>
              <a:t>образцов</a:t>
            </a: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4B14D3C0-7731-4509-A369-0F5FDF5B9264}"/>
              </a:ext>
            </a:extLst>
          </p:cNvPr>
          <p:cNvCxnSpPr/>
          <p:nvPr/>
        </p:nvCxnSpPr>
        <p:spPr>
          <a:xfrm flipV="1">
            <a:off x="5041763" y="1744030"/>
            <a:ext cx="956345" cy="3194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760B7F50-F8F8-4F03-A73C-4934C74CFC52}"/>
              </a:ext>
            </a:extLst>
          </p:cNvPr>
          <p:cNvCxnSpPr/>
          <p:nvPr/>
        </p:nvCxnSpPr>
        <p:spPr>
          <a:xfrm>
            <a:off x="5041763" y="2508533"/>
            <a:ext cx="72145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4BEAE337-89B0-4B0D-987A-72E7779F82B5}"/>
              </a:ext>
            </a:extLst>
          </p:cNvPr>
          <p:cNvCxnSpPr/>
          <p:nvPr/>
        </p:nvCxnSpPr>
        <p:spPr>
          <a:xfrm>
            <a:off x="5113069" y="3134745"/>
            <a:ext cx="578841" cy="838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A83B7F4-966A-474A-9395-1BD1A1CC1D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618" y="3995173"/>
            <a:ext cx="3693467" cy="206569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D716668-56CA-4812-BE42-9BCDE06551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4" y="3861048"/>
            <a:ext cx="2436870" cy="202819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72BCD8F-23B7-48EA-B92B-EDEB3E7E4F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23"/>
          <a:stretch/>
        </p:blipFill>
        <p:spPr bwMode="auto">
          <a:xfrm>
            <a:off x="-461078" y="-531567"/>
            <a:ext cx="1549625" cy="241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75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52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 bwMode="auto">
          <a:xfrm>
            <a:off x="1012210" y="327706"/>
            <a:ext cx="1055405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Проблематика. </a:t>
            </a:r>
            <a:r>
              <a:rPr lang="ru-RU" sz="2600" dirty="0">
                <a:latin typeface="Century Gothic" panose="020B0502020202020204" pitchFamily="34" charset="0"/>
              </a:rPr>
              <a:t>На примере отработки дизайна ткани </a:t>
            </a:r>
          </a:p>
          <a:p>
            <a:r>
              <a:rPr lang="ru-RU" sz="2600" dirty="0">
                <a:latin typeface="Century Gothic" panose="020B0502020202020204" pitchFamily="34" charset="0"/>
              </a:rPr>
              <a:t>типа </a:t>
            </a:r>
            <a:r>
              <a:rPr lang="ru-RU" sz="2600" dirty="0" err="1">
                <a:latin typeface="Century Gothic" panose="020B0502020202020204" pitchFamily="34" charset="0"/>
              </a:rPr>
              <a:t>шенилл</a:t>
            </a:r>
            <a:r>
              <a:rPr lang="ru-RU" sz="2600" dirty="0">
                <a:latin typeface="Century Gothic" panose="020B0502020202020204" pitchFamily="34" charset="0"/>
              </a:rPr>
              <a:t> для электропоездов «Иволга 4.0»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7E9EC97-8A4B-479C-8739-6B3A99384B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23"/>
          <a:stretch/>
        </p:blipFill>
        <p:spPr bwMode="auto">
          <a:xfrm>
            <a:off x="-461078" y="-531567"/>
            <a:ext cx="1549625" cy="241120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7C6730-4455-4536-B24A-7F58CC2C9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236" y="1756067"/>
            <a:ext cx="3987212" cy="435741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7DB880-A9F0-4F36-9E89-5772ECFD02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5" y="2076272"/>
            <a:ext cx="2642317" cy="371700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D622C68-C5E7-43B0-8583-708957D931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461" y="2076272"/>
            <a:ext cx="2856006" cy="371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69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 bwMode="auto">
          <a:xfrm>
            <a:off x="1088547" y="367161"/>
            <a:ext cx="109090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Разработка российское производство трудновоспламеняемых тканей.</a:t>
            </a:r>
          </a:p>
          <a:p>
            <a:r>
              <a:rPr lang="ru-RU" sz="2400" dirty="0">
                <a:latin typeface="Century Gothic" panose="020B0502020202020204" pitchFamily="34" charset="0"/>
              </a:rPr>
              <a:t>Проблематика производства бархата для транспортного машиностроения – отсутствие сырья.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7"/>
          <a:stretch/>
        </p:blipFill>
        <p:spPr>
          <a:xfrm>
            <a:off x="0" y="1998377"/>
            <a:ext cx="4200525" cy="48596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3"/>
          <a:stretch/>
        </p:blipFill>
        <p:spPr>
          <a:xfrm>
            <a:off x="4200525" y="1998376"/>
            <a:ext cx="4206240" cy="485962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2F1BA3-7CFE-4FF3-BA6B-456CD6D7DC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37"/>
          <a:stretch/>
        </p:blipFill>
        <p:spPr>
          <a:xfrm>
            <a:off x="8401050" y="1998375"/>
            <a:ext cx="3790948" cy="23413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D4DAC7-513C-4424-8AA5-8526AC1044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25"/>
          <a:stretch/>
        </p:blipFill>
        <p:spPr>
          <a:xfrm>
            <a:off x="8401050" y="4339771"/>
            <a:ext cx="3788229" cy="251822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3423929-2A12-413E-9269-8FFC9F7266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23"/>
          <a:stretch/>
        </p:blipFill>
        <p:spPr bwMode="auto">
          <a:xfrm>
            <a:off x="-461078" y="-531567"/>
            <a:ext cx="1549625" cy="241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2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52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 bwMode="auto">
          <a:xfrm>
            <a:off x="1088547" y="239524"/>
            <a:ext cx="1055405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Инновационные разработки для транспортного машиностроения и судостроения</a:t>
            </a:r>
            <a:endParaRPr lang="ru-RU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38825" y="2795885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92189">
              <a:spcBef>
                <a:spcPts val="13"/>
              </a:spcBef>
              <a:spcAft>
                <a:spcPts val="600"/>
              </a:spcAft>
              <a:defRPr/>
            </a:pPr>
            <a:r>
              <a:rPr lang="ru-RU" sz="2400" b="1" spc="73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</a:rPr>
              <a:t>«</a:t>
            </a:r>
            <a:r>
              <a:rPr lang="ru-RU" sz="2400" b="1" spc="73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</a:rPr>
              <a:t>Иннотекс</a:t>
            </a:r>
            <a:r>
              <a:rPr lang="ru-RU" sz="2400" b="1" spc="73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</a:rPr>
              <a:t>-М» </a:t>
            </a:r>
            <a:r>
              <a:rPr lang="ru-RU" spc="73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</a:rPr>
              <a:t>– с мембраной для защиты от проникновения загрязнения к наполнителю мягких элементов мебели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914" r="1413"/>
          <a:stretch/>
        </p:blipFill>
        <p:spPr bwMode="auto">
          <a:xfrm rot="5400000">
            <a:off x="762812" y="1227450"/>
            <a:ext cx="4713186" cy="517631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801E5AC-94B1-436B-B7CF-4F94775535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23"/>
          <a:stretch/>
        </p:blipFill>
        <p:spPr bwMode="auto">
          <a:xfrm>
            <a:off x="-461078" y="-531567"/>
            <a:ext cx="1549625" cy="241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77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/>
          <p:nvPr/>
        </p:nvSpPr>
        <p:spPr bwMode="auto">
          <a:xfrm>
            <a:off x="9525" y="2473036"/>
            <a:ext cx="12182475" cy="1152864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5600" cap="all">
                <a:solidFill>
                  <a:schemeClr val="bg1"/>
                </a:solidFill>
                <a:latin typeface="Arial Black"/>
              </a:rPr>
              <a:t>Спасибо за внимание</a:t>
            </a:r>
            <a:br>
              <a:rPr lang="ru-RU"/>
            </a:br>
            <a:endParaRPr lang="ru-RU"/>
          </a:p>
        </p:txBody>
      </p:sp>
      <p:grpSp>
        <p:nvGrpSpPr>
          <p:cNvPr id="1815424743" name="Группа 10"/>
          <p:cNvGrpSpPr/>
          <p:nvPr/>
        </p:nvGrpSpPr>
        <p:grpSpPr bwMode="auto">
          <a:xfrm>
            <a:off x="196302" y="269056"/>
            <a:ext cx="9812898" cy="585612"/>
            <a:chOff x="0" y="0"/>
            <a:chExt cx="9812898" cy="585612"/>
          </a:xfrm>
        </p:grpSpPr>
        <p:pic>
          <p:nvPicPr>
            <p:cNvPr id="1955876982" name="Рисунок 13"/>
            <p:cNvPicPr>
              <a:picLocks noChangeAspect="1"/>
            </p:cNvPicPr>
            <p:nvPr/>
          </p:nvPicPr>
          <p:blipFill>
            <a:blip r:embed="rId2"/>
            <a:srcRect r="75728"/>
            <a:stretch/>
          </p:blipFill>
          <p:spPr bwMode="auto">
            <a:xfrm>
              <a:off x="0" y="42127"/>
              <a:ext cx="2208621" cy="506655"/>
            </a:xfrm>
            <a:prstGeom prst="rect">
              <a:avLst/>
            </a:prstGeom>
          </p:spPr>
        </p:pic>
        <p:cxnSp>
          <p:nvCxnSpPr>
            <p:cNvPr id="1198057445" name="Прямая соединительная линия 6"/>
            <p:cNvCxnSpPr>
              <a:cxnSpLocks/>
            </p:cNvCxnSpPr>
            <p:nvPr/>
          </p:nvCxnSpPr>
          <p:spPr bwMode="auto">
            <a:xfrm>
              <a:off x="9812898" y="0"/>
              <a:ext cx="0" cy="585612"/>
            </a:xfrm>
            <a:prstGeom prst="line">
              <a:avLst/>
            </a:prstGeom>
            <a:ln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3343745" name="Прямая соединительная линия 16"/>
            <p:cNvCxnSpPr>
              <a:cxnSpLocks/>
            </p:cNvCxnSpPr>
            <p:nvPr/>
          </p:nvCxnSpPr>
          <p:spPr bwMode="auto">
            <a:xfrm>
              <a:off x="7436633" y="0"/>
              <a:ext cx="0" cy="585612"/>
            </a:xfrm>
            <a:prstGeom prst="line">
              <a:avLst/>
            </a:prstGeom>
            <a:ln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133076" name="Прямая соединительная линия 17"/>
            <p:cNvCxnSpPr>
              <a:cxnSpLocks/>
            </p:cNvCxnSpPr>
            <p:nvPr/>
          </p:nvCxnSpPr>
          <p:spPr bwMode="auto">
            <a:xfrm>
              <a:off x="4820343" y="0"/>
              <a:ext cx="0" cy="585612"/>
            </a:xfrm>
            <a:prstGeom prst="line">
              <a:avLst/>
            </a:prstGeom>
            <a:ln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9745018" name="Прямая соединительная линия 18"/>
            <p:cNvCxnSpPr>
              <a:cxnSpLocks/>
            </p:cNvCxnSpPr>
            <p:nvPr/>
          </p:nvCxnSpPr>
          <p:spPr bwMode="auto">
            <a:xfrm>
              <a:off x="2250796" y="0"/>
              <a:ext cx="0" cy="585612"/>
            </a:xfrm>
            <a:prstGeom prst="line">
              <a:avLst/>
            </a:prstGeom>
            <a:ln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95960296" name="Рисунок 14"/>
          <p:cNvPicPr>
            <a:picLocks noChangeAspect="1"/>
          </p:cNvPicPr>
          <p:nvPr/>
        </p:nvPicPr>
        <p:blipFill>
          <a:blip r:embed="rId2"/>
          <a:srcRect l="81424"/>
          <a:stretch/>
        </p:blipFill>
        <p:spPr bwMode="auto">
          <a:xfrm>
            <a:off x="10277077" y="320455"/>
            <a:ext cx="1610710" cy="482812"/>
          </a:xfrm>
          <a:prstGeom prst="rect">
            <a:avLst/>
          </a:prstGeom>
        </p:spPr>
      </p:pic>
      <p:pic>
        <p:nvPicPr>
          <p:cNvPr id="354704984" name="Рисунок 2"/>
          <p:cNvPicPr>
            <a:picLocks noChangeAspect="1"/>
          </p:cNvPicPr>
          <p:nvPr/>
        </p:nvPicPr>
        <p:blipFill>
          <a:blip r:embed="rId2"/>
          <a:srcRect l="50787" r="24771"/>
          <a:stretch/>
        </p:blipFill>
        <p:spPr bwMode="auto">
          <a:xfrm>
            <a:off x="7583605" y="311185"/>
            <a:ext cx="2223939" cy="506655"/>
          </a:xfrm>
          <a:prstGeom prst="rect">
            <a:avLst/>
          </a:prstGeom>
        </p:spPr>
      </p:pic>
      <p:pic>
        <p:nvPicPr>
          <p:cNvPr id="589109678" name="Рисунок 1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608920" y="372621"/>
            <a:ext cx="1346405" cy="378481"/>
          </a:xfrm>
          <a:prstGeom prst="rect">
            <a:avLst/>
          </a:prstGeom>
        </p:spPr>
      </p:pic>
      <p:pic>
        <p:nvPicPr>
          <p:cNvPr id="982639984" name="Рисунок 98263998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956872" y="250425"/>
            <a:ext cx="1562644" cy="55284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375</TotalTime>
  <Words>154</Words>
  <Application>Microsoft Office PowerPoint</Application>
  <DocSecurity>0</DocSecurity>
  <PresentationFormat>Широкоэкранный</PresentationFormat>
  <Paragraphs>36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Century Gothic</vt:lpstr>
      <vt:lpstr>Arial Black</vt:lpstr>
      <vt:lpstr>Calibri Light</vt:lpstr>
      <vt:lpstr>Arial</vt:lpstr>
      <vt:lpstr>Calibri</vt:lpstr>
      <vt:lpstr>Тема Office</vt:lpstr>
      <vt:lpstr>Презентация PowerPoint</vt:lpstr>
      <vt:lpstr>Особенности тканей из модифицированного  полиэфирного волокна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Трегубова Софья Александровна</dc:creator>
  <cp:keywords/>
  <dc:description/>
  <cp:lastModifiedBy>Баркалая Александра</cp:lastModifiedBy>
  <cp:revision>61</cp:revision>
  <dcterms:created xsi:type="dcterms:W3CDTF">2021-09-01T11:17:02Z</dcterms:created>
  <dcterms:modified xsi:type="dcterms:W3CDTF">2024-11-14T14:44:44Z</dcterms:modified>
  <cp:category/>
  <dc:identifier/>
  <cp:contentStatus/>
  <dc:language/>
  <cp:version/>
</cp:coreProperties>
</file>